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18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44169"/>
            <a:ext cx="7772400" cy="2256282"/>
          </a:xfrm>
        </p:spPr>
        <p:txBody>
          <a:bodyPr/>
          <a:lstStyle/>
          <a:p>
            <a:r>
              <a:rPr dirty="0"/>
              <a:t>Predictive Modeling for Tesla Supercharger Expansion &amp; EV Purchase Likelihood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sz="2400" dirty="0"/>
              <a:t>A Data-Driven Approach to Support Prospective EV Buyers</a:t>
            </a:r>
          </a:p>
          <a:p>
            <a:r>
              <a:rPr sz="2400" dirty="0"/>
              <a:t>Presented by: </a:t>
            </a:r>
            <a:r>
              <a:rPr lang="en-US" sz="2400" dirty="0"/>
              <a:t>Anand Sarda</a:t>
            </a:r>
            <a:endParaRPr sz="2400" dirty="0"/>
          </a:p>
          <a:p>
            <a:r>
              <a:rPr sz="2400" dirty="0"/>
              <a:t>Date: </a:t>
            </a:r>
            <a:r>
              <a:rPr lang="en-US" sz="2400" dirty="0"/>
              <a:t>06/23/2025</a:t>
            </a:r>
            <a:endParaRPr sz="2400" dirty="0"/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F70BB624-5B57-B0CD-3BDD-449F9438CD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0" y="5143500"/>
            <a:ext cx="2285999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83"/>
    </mc:Choice>
    <mc:Fallback>
      <p:transition spd="slow" advTm="33883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3673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Business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t>EV purchase influenced by:</a:t>
            </a:r>
          </a:p>
          <a:p>
            <a:r>
              <a:t>- Brand</a:t>
            </a:r>
          </a:p>
          <a:p>
            <a:r>
              <a:t>- Features &amp; Technology</a:t>
            </a:r>
          </a:p>
          <a:p>
            <a:r>
              <a:t>- Charging Stations (Key factor)</a:t>
            </a:r>
          </a:p>
          <a:p>
            <a:r>
              <a:t>- Design, Performance, Environmental awareness</a:t>
            </a:r>
          </a:p>
          <a:p>
            <a:endParaRPr/>
          </a:p>
          <a:p>
            <a:r>
              <a:t>Tesla leads due to reliable Supercharging network</a:t>
            </a:r>
          </a:p>
          <a:p>
            <a:endParaRPr/>
          </a:p>
          <a:p>
            <a:r>
              <a:t>Objective: Predict Supercharger expansion to help buyers make informed decisions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8BA8DB1F-8193-C627-387D-F5176001D5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0" y="5143500"/>
            <a:ext cx="2285999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39"/>
    </mc:Choice>
    <mc:Fallback>
      <p:transition spd="slow" advTm="43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Tesla dominates EV market in sales and charging infrastructure</a:t>
            </a:r>
          </a:p>
          <a:p>
            <a:r>
              <a:rPr dirty="0"/>
              <a:t>Public stations often unreliable</a:t>
            </a:r>
          </a:p>
          <a:p>
            <a:r>
              <a:rPr dirty="0"/>
              <a:t>Prospective buyers want confidence in charging access</a:t>
            </a:r>
          </a:p>
          <a:p>
            <a:r>
              <a:rPr dirty="0"/>
              <a:t>Need for predictive model focused on USA charging locations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FB164CB-91C2-3BD0-C86A-C7C5C8225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288"/>
    </mc:Choice>
    <mc:Fallback>
      <p:transition spd="slow" advTm="46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Primary Datasets from Kaggle:</a:t>
            </a:r>
          </a:p>
          <a:p>
            <a:r>
              <a:rPr dirty="0"/>
              <a:t>- Tesla Supercharger Locations (~2,200 in USA)</a:t>
            </a:r>
          </a:p>
          <a:p>
            <a:r>
              <a:rPr dirty="0"/>
              <a:t>- Tesla Quarterly Car Sales (2013–2022)</a:t>
            </a:r>
          </a:p>
          <a:p>
            <a:endParaRPr dirty="0"/>
          </a:p>
          <a:p>
            <a:r>
              <a:rPr dirty="0"/>
              <a:t>Key Features:</a:t>
            </a:r>
          </a:p>
          <a:p>
            <a:r>
              <a:rPr dirty="0"/>
              <a:t>- Location (City, State, GPS)</a:t>
            </a:r>
          </a:p>
          <a:p>
            <a:r>
              <a:rPr dirty="0"/>
              <a:t>- Capacity (Stalls, kW)</a:t>
            </a:r>
          </a:p>
          <a:p>
            <a:r>
              <a:rPr dirty="0"/>
              <a:t>- Opening Date</a:t>
            </a:r>
          </a:p>
          <a:p>
            <a:r>
              <a:rPr dirty="0"/>
              <a:t>- Elevation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8DA4C1A-5F6B-F5B2-1409-F57336AA08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50"/>
    </mc:Choice>
    <mc:Fallback>
      <p:transition spd="slow" advTm="44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Methods &amp;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t>Goal: Predict EV purchase likelihood</a:t>
            </a:r>
          </a:p>
          <a:p>
            <a:endParaRPr/>
          </a:p>
          <a:p>
            <a:r>
              <a:t>Target Variable: Purchase = Yes/No</a:t>
            </a:r>
          </a:p>
          <a:p>
            <a:endParaRPr/>
          </a:p>
          <a:p>
            <a:r>
              <a:t>Algorithms Used:</a:t>
            </a:r>
          </a:p>
          <a:p>
            <a:r>
              <a:t>- Logistic Regression</a:t>
            </a:r>
          </a:p>
          <a:p>
            <a:r>
              <a:t>- Decision Tree</a:t>
            </a:r>
          </a:p>
          <a:p>
            <a:r>
              <a:t>- Random Forest</a:t>
            </a:r>
          </a:p>
          <a:p>
            <a:endParaRPr/>
          </a:p>
          <a:p>
            <a:r>
              <a:t>Approach: Supervised learning (labelled data)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7096FA6-894C-E5AE-D6D3-45B022386B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68"/>
    </mc:Choice>
    <mc:Fallback>
      <p:transition spd="slow" advTm="32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Evaluation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Accuracy = Correct Predictions / Total Predictions</a:t>
            </a:r>
          </a:p>
          <a:p>
            <a:r>
              <a:rPr dirty="0"/>
              <a:t>F1 Score = Balance of Precision &amp; Recall</a:t>
            </a:r>
          </a:p>
          <a:p>
            <a:r>
              <a:rPr dirty="0"/>
              <a:t>Precision = TP / (TP + FP)</a:t>
            </a:r>
          </a:p>
          <a:p>
            <a:r>
              <a:rPr dirty="0"/>
              <a:t>Recall = TP / (TP + FN)</a:t>
            </a:r>
          </a:p>
          <a:p>
            <a:r>
              <a:rPr dirty="0"/>
              <a:t>Evaluate models based on accuracy and F1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41C3C5F-39A7-5D50-2A37-8E1C64BC25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61"/>
    </mc:Choice>
    <mc:Fallback>
      <p:transition spd="slow" advTm="26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Feature Importance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dirty="0"/>
              <a:t>Use feature selection methods to rank variables</a:t>
            </a:r>
          </a:p>
          <a:p>
            <a:r>
              <a:rPr dirty="0"/>
              <a:t>Identify key predictors of 'Purchase'</a:t>
            </a:r>
          </a:p>
          <a:p>
            <a:endParaRPr dirty="0"/>
          </a:p>
          <a:p>
            <a:r>
              <a:rPr dirty="0"/>
              <a:t>Examples:</a:t>
            </a:r>
          </a:p>
          <a:p>
            <a:r>
              <a:rPr dirty="0"/>
              <a:t>- Distance to Supercharger</a:t>
            </a:r>
          </a:p>
          <a:p>
            <a:r>
              <a:rPr dirty="0"/>
              <a:t>- # of Stalls</a:t>
            </a:r>
          </a:p>
          <a:p>
            <a:r>
              <a:rPr dirty="0"/>
              <a:t>- State/Region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59D1730-5034-3495-FFD8-6E79AC0B52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10"/>
    </mc:Choice>
    <mc:Fallback>
      <p:transition spd="slow" advTm="27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dirty="0"/>
              <a:t>Random Forest performed best (with/without standard scaler)</a:t>
            </a:r>
          </a:p>
          <a:p>
            <a:r>
              <a:rPr dirty="0"/>
              <a:t>Helps predict likelihood of EV purchase based on infrastructure</a:t>
            </a:r>
          </a:p>
          <a:p>
            <a:r>
              <a:rPr dirty="0"/>
              <a:t>Supports new buyers in decision-making</a:t>
            </a:r>
          </a:p>
          <a:p>
            <a:r>
              <a:rPr dirty="0"/>
              <a:t>Provides direction for future expansion analysis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9AB4B1A-2FED-25C4-8E50-926E98A158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16"/>
    </mc:Choice>
    <mc:Fallback>
      <p:transition spd="slow" advTm="31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Assumptions &amp;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t>Assumptions:</a:t>
            </a:r>
          </a:p>
          <a:p>
            <a:r>
              <a:t>- Focus limited to USA</a:t>
            </a:r>
          </a:p>
          <a:p>
            <a:r>
              <a:t>- Best available open datasets used</a:t>
            </a:r>
          </a:p>
          <a:p>
            <a:r>
              <a:t>- Excluded irrelevant/missing features</a:t>
            </a:r>
          </a:p>
          <a:p>
            <a:endParaRPr/>
          </a:p>
          <a:p>
            <a:r>
              <a:t>Limitations:</a:t>
            </a:r>
          </a:p>
          <a:p>
            <a:r>
              <a:t>- Data may not reflect real-world transactions</a:t>
            </a:r>
          </a:p>
          <a:p>
            <a:r>
              <a:t>- Supplemental datasets are fictional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9138A9D-DCDC-4A30-D15B-6BDDA83C74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68800" y="32258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566"/>
    </mc:Choice>
    <mc:Fallback>
      <p:transition spd="slow" advTm="31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325</Words>
  <Application>Microsoft Office PowerPoint</Application>
  <PresentationFormat>On-screen Show (4:3)</PresentationFormat>
  <Paragraphs>68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Predictive Modeling for Tesla Supercharger Expansion &amp; EV Purchase Likelihood</vt:lpstr>
      <vt:lpstr>Business Problem</vt:lpstr>
      <vt:lpstr>Background</vt:lpstr>
      <vt:lpstr>Data Sources</vt:lpstr>
      <vt:lpstr>Methods &amp; Models</vt:lpstr>
      <vt:lpstr>Evaluation Metrics</vt:lpstr>
      <vt:lpstr>Feature Importance</vt:lpstr>
      <vt:lpstr>Conclusion</vt:lpstr>
      <vt:lpstr>Assumptions &amp; Limitations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Rakhi toshniwal</cp:lastModifiedBy>
  <cp:revision>3</cp:revision>
  <dcterms:created xsi:type="dcterms:W3CDTF">2013-01-27T09:14:16Z</dcterms:created>
  <dcterms:modified xsi:type="dcterms:W3CDTF">2025-06-20T02:39:42Z</dcterms:modified>
  <cp:category/>
</cp:coreProperties>
</file>

<file path=docProps/thumbnail.jpeg>
</file>